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7" r:id="rId4"/>
    <p:sldId id="258" r:id="rId5"/>
    <p:sldId id="286" r:id="rId6"/>
    <p:sldId id="313" r:id="rId7"/>
    <p:sldId id="314" r:id="rId8"/>
    <p:sldId id="315" r:id="rId9"/>
    <p:sldId id="316" r:id="rId10"/>
    <p:sldId id="317" r:id="rId11"/>
    <p:sldId id="318" r:id="rId12"/>
    <p:sldId id="320" r:id="rId13"/>
    <p:sldId id="322" r:id="rId14"/>
    <p:sldId id="323" r:id="rId15"/>
    <p:sldId id="324" r:id="rId16"/>
    <p:sldId id="328" r:id="rId17"/>
    <p:sldId id="329" r:id="rId18"/>
    <p:sldId id="331" r:id="rId19"/>
    <p:sldId id="333" r:id="rId20"/>
    <p:sldId id="334" r:id="rId21"/>
    <p:sldId id="325" r:id="rId22"/>
    <p:sldId id="335" r:id="rId23"/>
    <p:sldId id="336" r:id="rId24"/>
    <p:sldId id="326" r:id="rId25"/>
    <p:sldId id="337" r:id="rId26"/>
    <p:sldId id="262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62A5"/>
    <a:srgbClr val="65C0D9"/>
    <a:srgbClr val="E7822C"/>
    <a:srgbClr val="69C6E1"/>
    <a:srgbClr val="2A7DB6"/>
    <a:srgbClr val="3D82B2"/>
    <a:srgbClr val="FFFFFF"/>
    <a:srgbClr val="455289"/>
    <a:srgbClr val="9AD9EB"/>
    <a:srgbClr val="41B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8" autoAdjust="0"/>
    <p:restoredTop sz="89060"/>
  </p:normalViewPr>
  <p:slideViewPr>
    <p:cSldViewPr snapToGrid="0">
      <p:cViewPr varScale="1">
        <p:scale>
          <a:sx n="78" d="100"/>
          <a:sy n="78" d="100"/>
        </p:scale>
        <p:origin x="13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DC91E-9E38-4E02-8BCA-F63EEC198F3E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2F4D7-2BD0-4281-AAF5-714A2780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74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156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22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7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937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89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94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90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045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808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36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05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52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209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判斷ＤＲ的階段主要是透過剛剛題到的那五個點，眼底的顏色大多數都是橘黃色、紅色，對電腦來說，電腦並不會知道影像中血管的紅色與背景的橘色是不相近的。</a:t>
            </a:r>
            <a:endParaRPr lang="en-US" altLang="zh-CN" dirty="0"/>
          </a:p>
          <a:p>
            <a:r>
              <a:rPr lang="zh-CN" altLang="en-US" dirty="0"/>
              <a:t>所以透過</a:t>
            </a:r>
            <a:r>
              <a:rPr lang="zh-TW" altLang="en-US" dirty="0"/>
              <a:t> </a:t>
            </a:r>
            <a:r>
              <a:rPr lang="zh-CN" altLang="en-US" dirty="0"/>
              <a:t>跟</a:t>
            </a:r>
            <a:r>
              <a:rPr lang="zh-TW" altLang="en-US" dirty="0"/>
              <a:t> 高斯濾波 結合，明顯地將背景的橘色改成跟紅色的血管、露出的液體不同的顏色，方便讓電腦能夠抓到特徵的部分，讓模型的預測效果更好。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09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79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通常我們拿到的資料都是不乾淨的資料，</a:t>
            </a:r>
            <a:endParaRPr lang="en-US" altLang="zh-CN" dirty="0"/>
          </a:p>
          <a:p>
            <a:r>
              <a:rPr lang="zh-CN" altLang="en-US" dirty="0"/>
              <a:t>因此我們需要對資料作前處理，不管是 影像資料或是數值資料，</a:t>
            </a:r>
            <a:endParaRPr lang="en-US" altLang="zh-CN" dirty="0"/>
          </a:p>
          <a:p>
            <a:r>
              <a:rPr lang="zh-CN" altLang="en-US" dirty="0"/>
              <a:t>這不只是要清理資料，也是為了要提升模型的預測能力。</a:t>
            </a:r>
            <a:endParaRPr lang="en-US" altLang="zh-CN" dirty="0"/>
          </a:p>
          <a:p>
            <a:r>
              <a:rPr lang="zh-CN" altLang="en-US" dirty="0"/>
              <a:t>適當的前處理對於特徵抓取更好。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62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88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69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在台灣，超過</a:t>
            </a:r>
            <a:r>
              <a:rPr lang="en-US" altLang="zh-CN" dirty="0"/>
              <a:t>200</a:t>
            </a:r>
            <a:r>
              <a:rPr lang="zh-CN" altLang="en-US" dirty="0"/>
              <a:t>萬人患有糖尿病，大約一成。</a:t>
            </a:r>
            <a:endParaRPr lang="en-US" altLang="zh-CN" dirty="0"/>
          </a:p>
          <a:p>
            <a:r>
              <a:rPr lang="zh-CN" altLang="en-US" dirty="0"/>
              <a:t>糖尿病會造成許多健康問題，比方說</a:t>
            </a:r>
            <a:r>
              <a:rPr lang="zh-TW" altLang="en-US" dirty="0"/>
              <a:t>  糖尿病引起的腎病、糖尿病引起的是網膜病變。</a:t>
            </a:r>
            <a:endParaRPr lang="en-US" altLang="zh-TW" dirty="0"/>
          </a:p>
          <a:p>
            <a:r>
              <a:rPr lang="zh-TW" altLang="en-US" dirty="0"/>
              <a:t>眼睛是靈魂之窗。</a:t>
            </a:r>
            <a:endParaRPr lang="en-US" altLang="zh-TW" dirty="0"/>
          </a:p>
          <a:p>
            <a:r>
              <a:rPr lang="zh-CN" altLang="en-US" dirty="0"/>
              <a:t>全世界，樹子百萬計的人備受糖尿病引起的視網膜病變之苦，這也是在工作年齡的成年人造成失明的主要原因。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3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06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15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77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572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40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72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52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68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6412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3F07-C582-4A20-9578-6F05DC92B8E4}" type="datetimeFigureOut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3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955925" y="2319492"/>
            <a:ext cx="6280150" cy="2481108"/>
            <a:chOff x="2955925" y="2260600"/>
            <a:chExt cx="6280150" cy="2033269"/>
          </a:xfrm>
        </p:grpSpPr>
        <p:sp>
          <p:nvSpPr>
            <p:cNvPr id="25" name="文本框 24"/>
            <p:cNvSpPr txBox="1"/>
            <p:nvPr/>
          </p:nvSpPr>
          <p:spPr>
            <a:xfrm>
              <a:off x="2955925" y="2260600"/>
              <a:ext cx="628015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4600" b="1" dirty="0">
                  <a:solidFill>
                    <a:schemeClr val="accent1"/>
                  </a:solidFill>
                  <a:cs typeface="+mn-ea"/>
                  <a:sym typeface="+mn-lt"/>
                </a:rPr>
                <a:t>Blindness Detection</a:t>
              </a:r>
              <a:endParaRPr lang="zh-CN" altLang="en-US" sz="4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124200" y="3584039"/>
              <a:ext cx="5943600" cy="0"/>
            </a:xfrm>
            <a:prstGeom prst="line">
              <a:avLst/>
            </a:prstGeom>
            <a:ln>
              <a:solidFill>
                <a:schemeClr val="accent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124200" y="3647538"/>
              <a:ext cx="594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Detect diabetic retinopathy to stop blindness</a:t>
              </a:r>
            </a:p>
            <a:p>
              <a:pPr algn="ctr"/>
              <a:r>
                <a:rPr lang="en-US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before it's too late 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945448" y="4800600"/>
            <a:ext cx="2301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5362A5"/>
                </a:solidFill>
                <a:cs typeface="+mn-ea"/>
                <a:sym typeface="+mn-lt"/>
              </a:rPr>
              <a:t>0852603 </a:t>
            </a:r>
            <a:r>
              <a:rPr lang="zh-CN" altLang="en-US" dirty="0">
                <a:solidFill>
                  <a:srgbClr val="5362A5"/>
                </a:solidFill>
                <a:cs typeface="+mn-ea"/>
                <a:sym typeface="+mn-lt"/>
              </a:rPr>
              <a:t>朱愷擇</a:t>
            </a:r>
          </a:p>
          <a:p>
            <a:pPr algn="r"/>
            <a:r>
              <a:rPr lang="en-US" altLang="zh-CN" dirty="0">
                <a:solidFill>
                  <a:srgbClr val="5362A5"/>
                </a:solidFill>
                <a:cs typeface="+mn-ea"/>
                <a:sym typeface="+mn-lt"/>
              </a:rPr>
              <a:t>0613144 </a:t>
            </a:r>
            <a:r>
              <a:rPr lang="zh-CN" altLang="en-US" dirty="0">
                <a:solidFill>
                  <a:srgbClr val="5362A5"/>
                </a:solidFill>
                <a:cs typeface="+mn-ea"/>
                <a:sym typeface="+mn-lt"/>
              </a:rPr>
              <a:t>葉之晴</a:t>
            </a:r>
          </a:p>
          <a:p>
            <a:pPr algn="r"/>
            <a:r>
              <a:rPr lang="en-US" altLang="zh-CN" dirty="0">
                <a:solidFill>
                  <a:srgbClr val="5362A5"/>
                </a:solidFill>
                <a:cs typeface="+mn-ea"/>
                <a:sym typeface="+mn-lt"/>
              </a:rPr>
              <a:t>309653008 </a:t>
            </a:r>
            <a:r>
              <a:rPr lang="zh-CN" altLang="en-US" dirty="0">
                <a:solidFill>
                  <a:srgbClr val="5362A5"/>
                </a:solidFill>
                <a:cs typeface="+mn-ea"/>
                <a:sym typeface="+mn-lt"/>
              </a:rPr>
              <a:t>楊大昕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Methodology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Original images are taken using fundus photography.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42DA29C-2A81-4C4F-B4BD-2A5E80EF8989}"/>
              </a:ext>
            </a:extLst>
          </p:cNvPr>
          <p:cNvGrpSpPr/>
          <p:nvPr/>
        </p:nvGrpSpPr>
        <p:grpSpPr>
          <a:xfrm>
            <a:off x="934456" y="2779293"/>
            <a:ext cx="10334700" cy="3168000"/>
            <a:chOff x="934456" y="2779293"/>
            <a:chExt cx="10334700" cy="3168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6D15374-978A-3A48-AA5C-69AC0A1B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456" y="2779293"/>
              <a:ext cx="3168000" cy="3168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52DED8C4-1D16-AE4E-B332-23462FCCB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7806" y="2779293"/>
              <a:ext cx="3168000" cy="3168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078CA84-1BE2-7745-AE2F-A3756EE4B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1156" y="2779293"/>
              <a:ext cx="3168000" cy="31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Methodology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Some images are taken under a bad condition.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	Ex:  Out of focus, underexposed, or overexposed.</a:t>
            </a:r>
          </a:p>
          <a:p>
            <a:pPr>
              <a:lnSpc>
                <a:spcPct val="150000"/>
              </a:lnSpc>
            </a:pPr>
            <a:endParaRPr lang="en" altLang="zh-TW" dirty="0">
              <a:solidFill>
                <a:srgbClr val="65C0D9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6D65277-6679-974E-9188-05F26D43B74C}"/>
              </a:ext>
            </a:extLst>
          </p:cNvPr>
          <p:cNvGrpSpPr/>
          <p:nvPr/>
        </p:nvGrpSpPr>
        <p:grpSpPr>
          <a:xfrm>
            <a:off x="1249282" y="3250327"/>
            <a:ext cx="9429895" cy="3312000"/>
            <a:chOff x="1249282" y="3250327"/>
            <a:chExt cx="9429895" cy="33120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E707D589-CFBB-9D48-9D9D-021C8EC8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541" y="3250327"/>
              <a:ext cx="4377636" cy="3312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747867D-7726-E544-9683-B430729EE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282" y="3250327"/>
              <a:ext cx="4377636" cy="33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014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Methodology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We want to know if its good for prediction if we do some pre-processing to original images.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9C6E1"/>
                </a:solidFill>
              </a:rPr>
              <a:t>Split 20% training data as validation data.</a:t>
            </a:r>
          </a:p>
          <a:p>
            <a:pPr marL="0" indent="0">
              <a:lnSpc>
                <a:spcPct val="150000"/>
              </a:lnSpc>
              <a:buNone/>
            </a:pPr>
            <a:endParaRPr lang="en" altLang="zh-TW" dirty="0">
              <a:solidFill>
                <a:srgbClr val="5362A5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66CFC72-4289-8246-8A42-E93F155B6E17}"/>
              </a:ext>
            </a:extLst>
          </p:cNvPr>
          <p:cNvGrpSpPr/>
          <p:nvPr/>
        </p:nvGrpSpPr>
        <p:grpSpPr>
          <a:xfrm>
            <a:off x="3325601" y="3960000"/>
            <a:ext cx="6046320" cy="2382278"/>
            <a:chOff x="1653764" y="2533355"/>
            <a:chExt cx="6046320" cy="2382278"/>
          </a:xfrm>
        </p:grpSpPr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33DF9B5E-89B9-4E49-ACA2-4C001C1B6C88}"/>
                </a:ext>
              </a:extLst>
            </p:cNvPr>
            <p:cNvSpPr/>
            <p:nvPr/>
          </p:nvSpPr>
          <p:spPr>
            <a:xfrm>
              <a:off x="1653764" y="3249800"/>
              <a:ext cx="2392604" cy="94227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5362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n w="0"/>
                  <a:solidFill>
                    <a:schemeClr val="accent1"/>
                  </a:solidFill>
                </a:rPr>
                <a:t>3663 training data</a:t>
              </a: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F5E9E8E3-44BF-7C40-8515-933685179E0D}"/>
                </a:ext>
              </a:extLst>
            </p:cNvPr>
            <p:cNvSpPr/>
            <p:nvPr/>
          </p:nvSpPr>
          <p:spPr>
            <a:xfrm>
              <a:off x="5307480" y="2533355"/>
              <a:ext cx="2392604" cy="94227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5362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n w="0"/>
                  <a:solidFill>
                    <a:schemeClr val="accent1"/>
                  </a:solidFill>
                </a:rPr>
                <a:t>2929 training data</a:t>
              </a: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083246AE-60C2-2A49-9AEA-FBE74C6BD141}"/>
                </a:ext>
              </a:extLst>
            </p:cNvPr>
            <p:cNvSpPr/>
            <p:nvPr/>
          </p:nvSpPr>
          <p:spPr>
            <a:xfrm>
              <a:off x="5307480" y="3973355"/>
              <a:ext cx="2392604" cy="94227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5362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n w="0"/>
                  <a:solidFill>
                    <a:srgbClr val="69C6E1"/>
                  </a:solidFill>
                </a:rPr>
                <a:t>733 validation data</a:t>
              </a:r>
            </a:p>
          </p:txBody>
        </p: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E34D8B1-05EC-1F41-B761-FE67BF0674A7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4046368" y="3720939"/>
              <a:ext cx="1261112" cy="723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B0E026FB-1422-DA4E-ADBA-48065A8E7673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046368" y="3004494"/>
              <a:ext cx="1261112" cy="716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19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Methodology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Use cv2.addWeighted() to merge the original image and </a:t>
            </a:r>
            <a:r>
              <a:rPr lang="en" altLang="zh-TW" dirty="0" err="1">
                <a:solidFill>
                  <a:srgbClr val="5362A5"/>
                </a:solidFill>
              </a:rPr>
              <a:t>GaussianBlured</a:t>
            </a:r>
            <a:r>
              <a:rPr lang="en" altLang="zh-TW" dirty="0">
                <a:solidFill>
                  <a:srgbClr val="5362A5"/>
                </a:solidFill>
              </a:rPr>
              <a:t> image, and improve lighting condition.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FE2C0F4-35B6-7F44-8310-A314CAC81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3065250"/>
            <a:ext cx="8810625" cy="34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9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988631" y="3265701"/>
            <a:ext cx="10563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Experiment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75150" y="2250038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PART 03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08451" y="4189031"/>
            <a:ext cx="772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Use pre-trained model to classify and show the result.</a:t>
            </a:r>
          </a:p>
        </p:txBody>
      </p:sp>
    </p:spTree>
    <p:extLst>
      <p:ext uri="{BB962C8B-B14F-4D97-AF65-F5344CB8AC3E}">
        <p14:creationId xmlns:p14="http://schemas.microsoft.com/office/powerpoint/2010/main" val="379123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Experiment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Model: Resnet_v2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Loss function: Cross Entropy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Optimizer: Adam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Learning rate: 5e-6</a:t>
            </a:r>
            <a:endParaRPr lang="en" altLang="zh-TW" dirty="0">
              <a:solidFill>
                <a:srgbClr val="5362A5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Epoch: 30</a:t>
            </a:r>
          </a:p>
        </p:txBody>
      </p:sp>
    </p:spTree>
    <p:extLst>
      <p:ext uri="{BB962C8B-B14F-4D97-AF65-F5344CB8AC3E}">
        <p14:creationId xmlns:p14="http://schemas.microsoft.com/office/powerpoint/2010/main" val="62342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94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Experiment </a:t>
            </a:r>
            <a:r>
              <a:rPr lang="en" altLang="zh-CN" sz="2800" b="1" dirty="0">
                <a:solidFill>
                  <a:srgbClr val="65C0D9"/>
                </a:solidFill>
                <a:cs typeface="+mn-ea"/>
                <a:sym typeface="+mn-lt"/>
              </a:rPr>
              <a:t>without </a:t>
            </a:r>
            <a:r>
              <a:rPr lang="en" altLang="zh-CN" sz="2800" b="1" dirty="0">
                <a:solidFill>
                  <a:srgbClr val="5362A5"/>
                </a:solidFill>
                <a:cs typeface="+mn-ea"/>
                <a:sym typeface="+mn-lt"/>
              </a:rPr>
              <a:t>pre-processing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Use </a:t>
            </a:r>
            <a:r>
              <a:rPr lang="en" altLang="zh-TW" dirty="0">
                <a:solidFill>
                  <a:srgbClr val="69C6E1"/>
                </a:solidFill>
              </a:rPr>
              <a:t>original</a:t>
            </a:r>
            <a:r>
              <a:rPr lang="en" altLang="zh-TW" dirty="0">
                <a:solidFill>
                  <a:srgbClr val="5362A5"/>
                </a:solidFill>
              </a:rPr>
              <a:t> images to train the model. 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5AEDC2B-68F9-EA47-A147-624942C01899}"/>
              </a:ext>
            </a:extLst>
          </p:cNvPr>
          <p:cNvGrpSpPr/>
          <p:nvPr/>
        </p:nvGrpSpPr>
        <p:grpSpPr>
          <a:xfrm>
            <a:off x="934456" y="2779293"/>
            <a:ext cx="10334700" cy="3168000"/>
            <a:chOff x="934456" y="2779293"/>
            <a:chExt cx="10334700" cy="3168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FED1D77-4A9F-7A4C-80F5-7AAB349A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456" y="2779293"/>
              <a:ext cx="3168000" cy="3168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D248E61-825B-4042-A6D9-F214040B0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7806" y="2779293"/>
              <a:ext cx="3168000" cy="3168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A14EA173-1090-1748-AC8F-18395B139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1156" y="2779293"/>
              <a:ext cx="3168000" cy="31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948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677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Experiment </a:t>
            </a:r>
            <a:r>
              <a:rPr lang="en" altLang="zh-CN" sz="2800" b="1" dirty="0">
                <a:solidFill>
                  <a:srgbClr val="65C0D9"/>
                </a:solidFill>
                <a:cs typeface="+mn-ea"/>
                <a:sym typeface="+mn-lt"/>
              </a:rPr>
              <a:t>without </a:t>
            </a:r>
            <a:r>
              <a:rPr lang="en" altLang="zh-CN" sz="2800" b="1" dirty="0">
                <a:solidFill>
                  <a:srgbClr val="5362A5"/>
                </a:solidFill>
                <a:cs typeface="+mn-ea"/>
                <a:sym typeface="+mn-lt"/>
              </a:rPr>
              <a:t>pre-processing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113FB76-DF5B-664A-BB5B-E3FF077AB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961378"/>
              </p:ext>
            </p:extLst>
          </p:nvPr>
        </p:nvGraphicFramePr>
        <p:xfrm>
          <a:off x="2152650" y="1333410"/>
          <a:ext cx="7886700" cy="2171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166090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184504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2872888"/>
                    </a:ext>
                  </a:extLst>
                </a:gridCol>
              </a:tblGrid>
              <a:tr h="5564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65C0D9"/>
                          </a:solidFill>
                          <a:latin typeface="+mn-lt"/>
                        </a:rPr>
                        <a:t>without</a:t>
                      </a:r>
                      <a:endParaRPr lang="zh-TW" altLang="en-US" sz="2800" dirty="0">
                        <a:solidFill>
                          <a:srgbClr val="65C0D9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5362A5"/>
                          </a:solidFill>
                          <a:latin typeface="+mn-lt"/>
                        </a:rPr>
                        <a:t>Loss</a:t>
                      </a:r>
                      <a:endParaRPr lang="zh-TW" altLang="en-US" sz="2800" dirty="0">
                        <a:solidFill>
                          <a:srgbClr val="5362A5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5362A5"/>
                          </a:solidFill>
                          <a:latin typeface="+mn-lt"/>
                        </a:rPr>
                        <a:t>Accuracy</a:t>
                      </a:r>
                      <a:endParaRPr lang="zh-TW" altLang="en-US" sz="2800" dirty="0">
                        <a:solidFill>
                          <a:srgbClr val="5362A5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203317"/>
                  </a:ext>
                </a:extLst>
              </a:tr>
              <a:tr h="80767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en-US" altLang="zh-TW" sz="2800" dirty="0">
                          <a:solidFill>
                            <a:srgbClr val="2A7DB6"/>
                          </a:solidFill>
                          <a:latin typeface="+mn-lt"/>
                        </a:rPr>
                        <a:t>Training</a:t>
                      </a:r>
                      <a:endParaRPr lang="zh-TW" altLang="en-US" sz="2800" dirty="0">
                        <a:solidFill>
                          <a:srgbClr val="2A7DB6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2A7DB6"/>
                          </a:solidFill>
                          <a:latin typeface="+mn-lt"/>
                        </a:rPr>
                        <a:t>0.128120</a:t>
                      </a:r>
                      <a:endParaRPr lang="zh-TW" altLang="en-US" sz="2800" dirty="0">
                        <a:solidFill>
                          <a:srgbClr val="2A7DB6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2A7DB6"/>
                          </a:solidFill>
                          <a:latin typeface="+mn-lt"/>
                        </a:rPr>
                        <a:t>0.966200</a:t>
                      </a:r>
                      <a:endParaRPr lang="zh-TW" altLang="en-US" sz="2800" dirty="0">
                        <a:solidFill>
                          <a:srgbClr val="2A7DB6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877657"/>
                  </a:ext>
                </a:extLst>
              </a:tr>
              <a:tr h="80767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en-US" altLang="zh-TW" sz="2800" dirty="0">
                          <a:solidFill>
                            <a:srgbClr val="E7822C"/>
                          </a:solidFill>
                          <a:latin typeface="+mn-lt"/>
                        </a:rPr>
                        <a:t>Validation</a:t>
                      </a:r>
                      <a:endParaRPr lang="zh-TW" altLang="en-US" sz="2800" dirty="0">
                        <a:solidFill>
                          <a:srgbClr val="E7822C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solidFill>
                            <a:srgbClr val="E7822C"/>
                          </a:solidFill>
                          <a:latin typeface="+mn-lt"/>
                        </a:rPr>
                        <a:t>0.518663</a:t>
                      </a:r>
                      <a:endParaRPr lang="zh-TW" altLang="en-US" sz="2800" dirty="0">
                        <a:solidFill>
                          <a:srgbClr val="E7822C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E7822C"/>
                          </a:solidFill>
                          <a:latin typeface="+mn-lt"/>
                        </a:rPr>
                        <a:t>0.804911</a:t>
                      </a:r>
                      <a:endParaRPr lang="zh-TW" altLang="en-US" sz="2800" dirty="0">
                        <a:solidFill>
                          <a:srgbClr val="E7822C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419131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52AF701F-D04A-9D41-9CA5-25E49321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00" y="3505200"/>
            <a:ext cx="4737100" cy="33528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A8472E-4087-DE41-B32C-2B411B2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3505200"/>
            <a:ext cx="4737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1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94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Experiment </a:t>
            </a:r>
            <a:r>
              <a:rPr lang="en" altLang="zh-CN" sz="2800" b="1" dirty="0">
                <a:solidFill>
                  <a:srgbClr val="65C0D9"/>
                </a:solidFill>
                <a:cs typeface="+mn-ea"/>
                <a:sym typeface="+mn-lt"/>
              </a:rPr>
              <a:t>with </a:t>
            </a:r>
            <a:r>
              <a:rPr lang="en" altLang="zh-CN" sz="2800" b="1" dirty="0">
                <a:solidFill>
                  <a:srgbClr val="5362A5"/>
                </a:solidFill>
                <a:cs typeface="+mn-ea"/>
                <a:sym typeface="+mn-lt"/>
              </a:rPr>
              <a:t>pre-processing</a:t>
            </a: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Use </a:t>
            </a:r>
            <a:r>
              <a:rPr lang="en" altLang="zh-TW" dirty="0">
                <a:solidFill>
                  <a:srgbClr val="69C6E1"/>
                </a:solidFill>
              </a:rPr>
              <a:t>pre-processed</a:t>
            </a:r>
            <a:r>
              <a:rPr lang="en" altLang="zh-TW" dirty="0">
                <a:solidFill>
                  <a:srgbClr val="5362A5"/>
                </a:solidFill>
              </a:rPr>
              <a:t> images to train the model.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9D2DF45-55D5-1C48-9AEC-2ADE1619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64" y="2423587"/>
            <a:ext cx="8810625" cy="34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677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Experiment </a:t>
            </a:r>
            <a:r>
              <a:rPr lang="en" altLang="zh-CN" sz="2800" b="1" dirty="0">
                <a:solidFill>
                  <a:srgbClr val="65C0D9"/>
                </a:solidFill>
                <a:cs typeface="+mn-ea"/>
                <a:sym typeface="+mn-lt"/>
              </a:rPr>
              <a:t>with </a:t>
            </a:r>
            <a:r>
              <a:rPr lang="en" altLang="zh-CN" sz="2800" b="1" dirty="0">
                <a:solidFill>
                  <a:srgbClr val="5362A5"/>
                </a:solidFill>
                <a:cs typeface="+mn-ea"/>
                <a:sym typeface="+mn-lt"/>
              </a:rPr>
              <a:t>pre-processing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113FB76-DF5B-664A-BB5B-E3FF077AB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614253"/>
              </p:ext>
            </p:extLst>
          </p:nvPr>
        </p:nvGraphicFramePr>
        <p:xfrm>
          <a:off x="2152650" y="1333410"/>
          <a:ext cx="7886700" cy="2171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166090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184504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2872888"/>
                    </a:ext>
                  </a:extLst>
                </a:gridCol>
              </a:tblGrid>
              <a:tr h="5564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65C0D9"/>
                          </a:solidFill>
                          <a:latin typeface="+mn-lt"/>
                        </a:rPr>
                        <a:t>with</a:t>
                      </a:r>
                      <a:endParaRPr lang="zh-TW" altLang="en-US" sz="2800" dirty="0">
                        <a:solidFill>
                          <a:srgbClr val="65C0D9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5362A5"/>
                          </a:solidFill>
                          <a:latin typeface="+mn-lt"/>
                        </a:rPr>
                        <a:t>Loss</a:t>
                      </a:r>
                      <a:endParaRPr lang="zh-TW" altLang="en-US" sz="2800" dirty="0">
                        <a:solidFill>
                          <a:srgbClr val="5362A5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5362A5"/>
                          </a:solidFill>
                          <a:latin typeface="+mn-lt"/>
                        </a:rPr>
                        <a:t>Accuracy</a:t>
                      </a:r>
                      <a:endParaRPr lang="zh-TW" altLang="en-US" sz="2800" dirty="0">
                        <a:solidFill>
                          <a:srgbClr val="5362A5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203317"/>
                  </a:ext>
                </a:extLst>
              </a:tr>
              <a:tr h="80767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en-US" altLang="zh-TW" sz="2800" dirty="0">
                          <a:solidFill>
                            <a:srgbClr val="2A7DB6"/>
                          </a:solidFill>
                          <a:latin typeface="+mn-lt"/>
                        </a:rPr>
                        <a:t>Training</a:t>
                      </a:r>
                      <a:endParaRPr lang="zh-TW" altLang="en-US" sz="2800" dirty="0">
                        <a:solidFill>
                          <a:srgbClr val="2A7DB6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2A7DB6"/>
                          </a:solidFill>
                          <a:latin typeface="+mn-lt"/>
                        </a:rPr>
                        <a:t>0.157332</a:t>
                      </a:r>
                      <a:endParaRPr lang="zh-TW" altLang="en-US" sz="2800" dirty="0">
                        <a:solidFill>
                          <a:srgbClr val="2A7DB6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2A7DB6"/>
                          </a:solidFill>
                          <a:latin typeface="+mn-lt"/>
                        </a:rPr>
                        <a:t>0.958348</a:t>
                      </a:r>
                      <a:endParaRPr lang="zh-TW" altLang="en-US" sz="2800" dirty="0">
                        <a:solidFill>
                          <a:srgbClr val="2A7DB6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877657"/>
                  </a:ext>
                </a:extLst>
              </a:tr>
              <a:tr h="80767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</a:pPr>
                      <a:r>
                        <a:rPr lang="en-US" altLang="zh-TW" sz="2800" dirty="0">
                          <a:solidFill>
                            <a:srgbClr val="E7822C"/>
                          </a:solidFill>
                          <a:latin typeface="+mn-lt"/>
                        </a:rPr>
                        <a:t>Validation</a:t>
                      </a:r>
                      <a:endParaRPr lang="zh-TW" altLang="en-US" sz="2800" dirty="0">
                        <a:solidFill>
                          <a:srgbClr val="E7822C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solidFill>
                            <a:srgbClr val="E7822C"/>
                          </a:solidFill>
                          <a:latin typeface="+mn-lt"/>
                        </a:rPr>
                        <a:t>0.453608</a:t>
                      </a:r>
                      <a:endParaRPr lang="zh-TW" altLang="en-US" sz="2800" dirty="0">
                        <a:solidFill>
                          <a:srgbClr val="E7822C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E7822C"/>
                          </a:solidFill>
                          <a:latin typeface="+mn-lt"/>
                        </a:rPr>
                        <a:t>0.845839</a:t>
                      </a:r>
                      <a:endParaRPr lang="zh-TW" altLang="en-US" sz="2800" dirty="0">
                        <a:solidFill>
                          <a:srgbClr val="E7822C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419131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6BD81F6B-6596-B44F-867E-ABBE59BE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00" y="3506400"/>
            <a:ext cx="4737100" cy="33528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3F68CF3-8753-AF40-A505-A554BC795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00" y="3506400"/>
            <a:ext cx="4737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89564" y="523987"/>
            <a:ext cx="401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Outline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1320" y="2360295"/>
            <a:ext cx="3762375" cy="583565"/>
            <a:chOff x="6632" y="3717"/>
            <a:chExt cx="5925" cy="919"/>
          </a:xfrm>
        </p:grpSpPr>
        <p:sp>
          <p:nvSpPr>
            <p:cNvPr id="10" name="文本框 9"/>
            <p:cNvSpPr txBox="1"/>
            <p:nvPr/>
          </p:nvSpPr>
          <p:spPr>
            <a:xfrm>
              <a:off x="8052" y="3768"/>
              <a:ext cx="4505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632" y="3717"/>
              <a:ext cx="114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362A5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11320" y="3154442"/>
            <a:ext cx="5723255" cy="583565"/>
            <a:chOff x="6632" y="5238"/>
            <a:chExt cx="9013" cy="919"/>
          </a:xfrm>
        </p:grpSpPr>
        <p:sp>
          <p:nvSpPr>
            <p:cNvPr id="13" name="文本框 12"/>
            <p:cNvSpPr txBox="1"/>
            <p:nvPr/>
          </p:nvSpPr>
          <p:spPr>
            <a:xfrm>
              <a:off x="8052" y="5288"/>
              <a:ext cx="7593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Materials &amp; Methodology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32" y="5238"/>
              <a:ext cx="114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69C6E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11320" y="3948589"/>
            <a:ext cx="3762375" cy="583565"/>
            <a:chOff x="6632" y="6759"/>
            <a:chExt cx="5925" cy="919"/>
          </a:xfrm>
        </p:grpSpPr>
        <p:sp>
          <p:nvSpPr>
            <p:cNvPr id="16" name="文本框 15"/>
            <p:cNvSpPr txBox="1"/>
            <p:nvPr/>
          </p:nvSpPr>
          <p:spPr>
            <a:xfrm>
              <a:off x="8052" y="6809"/>
              <a:ext cx="4505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Experiment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632" y="6759"/>
              <a:ext cx="114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362A5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11320" y="4742736"/>
            <a:ext cx="3762375" cy="583565"/>
            <a:chOff x="6632" y="8260"/>
            <a:chExt cx="5925" cy="919"/>
          </a:xfrm>
        </p:grpSpPr>
        <p:sp>
          <p:nvSpPr>
            <p:cNvPr id="19" name="文本框 18"/>
            <p:cNvSpPr txBox="1"/>
            <p:nvPr/>
          </p:nvSpPr>
          <p:spPr>
            <a:xfrm>
              <a:off x="8052" y="8311"/>
              <a:ext cx="4505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Discussion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632" y="8260"/>
              <a:ext cx="114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69C6E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17" name="组合 3">
            <a:extLst>
              <a:ext uri="{FF2B5EF4-FFF2-40B4-BE49-F238E27FC236}">
                <a16:creationId xmlns:a16="http://schemas.microsoft.com/office/drawing/2014/main" id="{5E1B4B2C-86B3-0646-BB97-B9235FC8F339}"/>
              </a:ext>
            </a:extLst>
          </p:cNvPr>
          <p:cNvGrpSpPr/>
          <p:nvPr/>
        </p:nvGrpSpPr>
        <p:grpSpPr>
          <a:xfrm>
            <a:off x="4214812" y="5536882"/>
            <a:ext cx="3762375" cy="583565"/>
            <a:chOff x="6632" y="6759"/>
            <a:chExt cx="5925" cy="919"/>
          </a:xfrm>
        </p:grpSpPr>
        <p:sp>
          <p:nvSpPr>
            <p:cNvPr id="20" name="文本框 15">
              <a:extLst>
                <a:ext uri="{FF2B5EF4-FFF2-40B4-BE49-F238E27FC236}">
                  <a16:creationId xmlns:a16="http://schemas.microsoft.com/office/drawing/2014/main" id="{A65F8BB0-A826-BE40-B069-0F5CE8064F15}"/>
                </a:ext>
              </a:extLst>
            </p:cNvPr>
            <p:cNvSpPr txBox="1"/>
            <p:nvPr/>
          </p:nvSpPr>
          <p:spPr>
            <a:xfrm>
              <a:off x="8052" y="6809"/>
              <a:ext cx="4505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Conclusion</a:t>
              </a:r>
            </a:p>
          </p:txBody>
        </p:sp>
        <p:sp>
          <p:nvSpPr>
            <p:cNvPr id="21" name="文本框 17">
              <a:extLst>
                <a:ext uri="{FF2B5EF4-FFF2-40B4-BE49-F238E27FC236}">
                  <a16:creationId xmlns:a16="http://schemas.microsoft.com/office/drawing/2014/main" id="{7876BE54-2DD4-8348-83CB-57DDC292DC88}"/>
                </a:ext>
              </a:extLst>
            </p:cNvPr>
            <p:cNvSpPr txBox="1"/>
            <p:nvPr/>
          </p:nvSpPr>
          <p:spPr>
            <a:xfrm>
              <a:off x="6632" y="6759"/>
              <a:ext cx="114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362A5"/>
                  </a:solidFill>
                  <a:cs typeface="+mn-ea"/>
                  <a:sym typeface="+mn-lt"/>
                </a:rPr>
                <a:t>05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988631" y="3265701"/>
            <a:ext cx="10563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Discussion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75150" y="2250038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PART 04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08451" y="4189031"/>
            <a:ext cx="772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Compare two results</a:t>
            </a:r>
          </a:p>
        </p:txBody>
      </p:sp>
    </p:spTree>
    <p:extLst>
      <p:ext uri="{BB962C8B-B14F-4D97-AF65-F5344CB8AC3E}">
        <p14:creationId xmlns:p14="http://schemas.microsoft.com/office/powerpoint/2010/main" val="194763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Discussion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8B2C5B8-7C20-A448-9624-4295DA95EE4F}"/>
              </a:ext>
            </a:extLst>
          </p:cNvPr>
          <p:cNvGrpSpPr/>
          <p:nvPr/>
        </p:nvGrpSpPr>
        <p:grpSpPr>
          <a:xfrm>
            <a:off x="2152650" y="1587697"/>
            <a:ext cx="7886700" cy="4709338"/>
            <a:chOff x="2152650" y="1587697"/>
            <a:chExt cx="7886700" cy="4709338"/>
          </a:xfrm>
        </p:grpSpPr>
        <p:graphicFrame>
          <p:nvGraphicFramePr>
            <p:cNvPr id="14" name="表格 2">
              <a:extLst>
                <a:ext uri="{FF2B5EF4-FFF2-40B4-BE49-F238E27FC236}">
                  <a16:creationId xmlns:a16="http://schemas.microsoft.com/office/drawing/2014/main" id="{197E6B1D-2F0F-564F-B300-486AA0574B0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53743443"/>
                </p:ext>
              </p:extLst>
            </p:nvPr>
          </p:nvGraphicFramePr>
          <p:xfrm>
            <a:off x="2152650" y="1587697"/>
            <a:ext cx="7886700" cy="2171790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2628900">
                    <a:extLst>
                      <a:ext uri="{9D8B030D-6E8A-4147-A177-3AD203B41FA5}">
                        <a16:colId xmlns:a16="http://schemas.microsoft.com/office/drawing/2014/main" val="1816609019"/>
                      </a:ext>
                    </a:extLst>
                  </a:gridCol>
                  <a:gridCol w="2628900">
                    <a:extLst>
                      <a:ext uri="{9D8B030D-6E8A-4147-A177-3AD203B41FA5}">
                        <a16:colId xmlns:a16="http://schemas.microsoft.com/office/drawing/2014/main" val="1018450420"/>
                      </a:ext>
                    </a:extLst>
                  </a:gridCol>
                  <a:gridCol w="2628900">
                    <a:extLst>
                      <a:ext uri="{9D8B030D-6E8A-4147-A177-3AD203B41FA5}">
                        <a16:colId xmlns:a16="http://schemas.microsoft.com/office/drawing/2014/main" val="1932872888"/>
                      </a:ext>
                    </a:extLst>
                  </a:gridCol>
                </a:tblGrid>
                <a:tr h="55645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800" dirty="0">
                            <a:solidFill>
                              <a:srgbClr val="65C0D9"/>
                            </a:solidFill>
                            <a:latin typeface="+mn-lt"/>
                          </a:rPr>
                          <a:t>without</a:t>
                        </a:r>
                        <a:endParaRPr lang="zh-TW" altLang="en-US" sz="2800" dirty="0">
                          <a:solidFill>
                            <a:srgbClr val="65C0D9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800" dirty="0">
                            <a:solidFill>
                              <a:srgbClr val="5362A5"/>
                            </a:solidFill>
                            <a:latin typeface="+mn-lt"/>
                          </a:rPr>
                          <a:t>Loss</a:t>
                        </a:r>
                        <a:endParaRPr lang="zh-TW" altLang="en-US" sz="2800" dirty="0">
                          <a:solidFill>
                            <a:srgbClr val="5362A5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800" dirty="0">
                            <a:solidFill>
                              <a:srgbClr val="5362A5"/>
                            </a:solidFill>
                            <a:latin typeface="+mn-lt"/>
                          </a:rPr>
                          <a:t>Accuracy</a:t>
                        </a:r>
                        <a:endParaRPr lang="zh-TW" altLang="en-US" sz="2800" dirty="0">
                          <a:solidFill>
                            <a:srgbClr val="5362A5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534203317"/>
                    </a:ext>
                  </a:extLst>
                </a:tr>
                <a:tr h="80767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80000"/>
                          </a:lnSpc>
                        </a:pPr>
                        <a:r>
                          <a:rPr lang="en-US" altLang="zh-TW" sz="2800" dirty="0">
                            <a:solidFill>
                              <a:srgbClr val="2A7DB6"/>
                            </a:solidFill>
                            <a:latin typeface="+mn-lt"/>
                          </a:rPr>
                          <a:t>Training</a:t>
                        </a:r>
                        <a:endParaRPr lang="zh-TW" altLang="en-US" sz="2800" dirty="0">
                          <a:solidFill>
                            <a:srgbClr val="2A7DB6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8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2800" dirty="0">
                            <a:solidFill>
                              <a:srgbClr val="2A7DB6"/>
                            </a:solidFill>
                            <a:latin typeface="+mn-lt"/>
                          </a:rPr>
                          <a:t>0.128120</a:t>
                        </a:r>
                        <a:endParaRPr lang="zh-TW" altLang="en-US" sz="2800" dirty="0">
                          <a:solidFill>
                            <a:srgbClr val="2A7DB6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8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2800" dirty="0">
                            <a:solidFill>
                              <a:srgbClr val="2A7DB6"/>
                            </a:solidFill>
                            <a:latin typeface="+mn-lt"/>
                          </a:rPr>
                          <a:t>0.966200</a:t>
                        </a:r>
                        <a:endParaRPr lang="zh-TW" altLang="en-US" sz="2800" dirty="0">
                          <a:solidFill>
                            <a:srgbClr val="2A7DB6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4067877657"/>
                    </a:ext>
                  </a:extLst>
                </a:tr>
                <a:tr h="80767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80000"/>
                          </a:lnSpc>
                        </a:pPr>
                        <a:r>
                          <a:rPr lang="en-US" altLang="zh-TW" sz="2800" dirty="0">
                            <a:solidFill>
                              <a:srgbClr val="E7822C"/>
                            </a:solidFill>
                            <a:latin typeface="+mn-lt"/>
                          </a:rPr>
                          <a:t>Validation</a:t>
                        </a:r>
                        <a:endParaRPr lang="zh-TW" altLang="en-US" sz="2800" dirty="0">
                          <a:solidFill>
                            <a:srgbClr val="E7822C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8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" altLang="zh-TW" sz="2800" dirty="0">
                            <a:solidFill>
                              <a:srgbClr val="E7822C"/>
                            </a:solidFill>
                            <a:latin typeface="+mn-lt"/>
                          </a:rPr>
                          <a:t>0.518663</a:t>
                        </a:r>
                        <a:endParaRPr lang="zh-TW" altLang="en-US" sz="2800" dirty="0">
                          <a:solidFill>
                            <a:srgbClr val="E7822C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8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2800" dirty="0">
                            <a:solidFill>
                              <a:srgbClr val="E7822C"/>
                            </a:solidFill>
                            <a:latin typeface="+mn-lt"/>
                          </a:rPr>
                          <a:t>0.804911</a:t>
                        </a:r>
                        <a:endParaRPr lang="zh-TW" altLang="en-US" sz="2800" dirty="0">
                          <a:solidFill>
                            <a:srgbClr val="E7822C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437419131"/>
                    </a:ext>
                  </a:extLst>
                </a:tr>
              </a:tbl>
            </a:graphicData>
          </a:graphic>
        </p:graphicFrame>
        <p:graphicFrame>
          <p:nvGraphicFramePr>
            <p:cNvPr id="15" name="表格 2">
              <a:extLst>
                <a:ext uri="{FF2B5EF4-FFF2-40B4-BE49-F238E27FC236}">
                  <a16:creationId xmlns:a16="http://schemas.microsoft.com/office/drawing/2014/main" id="{CC720C34-F0CB-D24E-8775-AC2288A2695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75778652"/>
                </p:ext>
              </p:extLst>
            </p:nvPr>
          </p:nvGraphicFramePr>
          <p:xfrm>
            <a:off x="2152650" y="4125245"/>
            <a:ext cx="7886700" cy="2171790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2628900">
                    <a:extLst>
                      <a:ext uri="{9D8B030D-6E8A-4147-A177-3AD203B41FA5}">
                        <a16:colId xmlns:a16="http://schemas.microsoft.com/office/drawing/2014/main" val="1816609019"/>
                      </a:ext>
                    </a:extLst>
                  </a:gridCol>
                  <a:gridCol w="2628900">
                    <a:extLst>
                      <a:ext uri="{9D8B030D-6E8A-4147-A177-3AD203B41FA5}">
                        <a16:colId xmlns:a16="http://schemas.microsoft.com/office/drawing/2014/main" val="1018450420"/>
                      </a:ext>
                    </a:extLst>
                  </a:gridCol>
                  <a:gridCol w="2628900">
                    <a:extLst>
                      <a:ext uri="{9D8B030D-6E8A-4147-A177-3AD203B41FA5}">
                        <a16:colId xmlns:a16="http://schemas.microsoft.com/office/drawing/2014/main" val="1932872888"/>
                      </a:ext>
                    </a:extLst>
                  </a:gridCol>
                </a:tblGrid>
                <a:tr h="55645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800" dirty="0">
                            <a:solidFill>
                              <a:srgbClr val="65C0D9"/>
                            </a:solidFill>
                            <a:latin typeface="+mn-lt"/>
                          </a:rPr>
                          <a:t>with</a:t>
                        </a:r>
                        <a:endParaRPr lang="zh-TW" altLang="en-US" sz="2800" dirty="0">
                          <a:solidFill>
                            <a:srgbClr val="65C0D9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800" dirty="0">
                            <a:solidFill>
                              <a:srgbClr val="5362A5"/>
                            </a:solidFill>
                            <a:latin typeface="+mn-lt"/>
                          </a:rPr>
                          <a:t>Loss</a:t>
                        </a:r>
                        <a:endParaRPr lang="zh-TW" altLang="en-US" sz="2800" dirty="0">
                          <a:solidFill>
                            <a:srgbClr val="5362A5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800" dirty="0">
                            <a:solidFill>
                              <a:srgbClr val="5362A5"/>
                            </a:solidFill>
                            <a:latin typeface="+mn-lt"/>
                          </a:rPr>
                          <a:t>Accuracy</a:t>
                        </a:r>
                        <a:endParaRPr lang="zh-TW" altLang="en-US" sz="2800" dirty="0">
                          <a:solidFill>
                            <a:srgbClr val="5362A5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534203317"/>
                    </a:ext>
                  </a:extLst>
                </a:tr>
                <a:tr h="80767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80000"/>
                          </a:lnSpc>
                        </a:pPr>
                        <a:r>
                          <a:rPr lang="en-US" altLang="zh-TW" sz="2800" dirty="0">
                            <a:solidFill>
                              <a:srgbClr val="2A7DB6"/>
                            </a:solidFill>
                            <a:latin typeface="+mn-lt"/>
                          </a:rPr>
                          <a:t>Training</a:t>
                        </a:r>
                        <a:endParaRPr lang="zh-TW" altLang="en-US" sz="2800" dirty="0">
                          <a:solidFill>
                            <a:srgbClr val="2A7DB6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8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2800" dirty="0">
                            <a:solidFill>
                              <a:srgbClr val="2A7DB6"/>
                            </a:solidFill>
                            <a:latin typeface="+mn-lt"/>
                          </a:rPr>
                          <a:t>0.157332</a:t>
                        </a:r>
                        <a:endParaRPr lang="zh-TW" altLang="en-US" sz="2800" dirty="0">
                          <a:solidFill>
                            <a:srgbClr val="2A7DB6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8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2800" dirty="0">
                            <a:solidFill>
                              <a:srgbClr val="2A7DB6"/>
                            </a:solidFill>
                            <a:latin typeface="+mn-lt"/>
                          </a:rPr>
                          <a:t>0.958348</a:t>
                        </a:r>
                        <a:endParaRPr lang="zh-TW" altLang="en-US" sz="2800" dirty="0">
                          <a:solidFill>
                            <a:srgbClr val="2A7DB6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4067877657"/>
                    </a:ext>
                  </a:extLst>
                </a:tr>
                <a:tr h="807670">
                  <a:tc>
                    <a:txBody>
                      <a:bodyPr/>
                      <a:lstStyle/>
                      <a:p>
                        <a:pPr algn="ctr">
                          <a:lnSpc>
                            <a:spcPct val="180000"/>
                          </a:lnSpc>
                        </a:pPr>
                        <a:r>
                          <a:rPr lang="en-US" altLang="zh-TW" sz="2800" dirty="0">
                            <a:solidFill>
                              <a:srgbClr val="E7822C"/>
                            </a:solidFill>
                            <a:latin typeface="+mn-lt"/>
                          </a:rPr>
                          <a:t>Validation</a:t>
                        </a:r>
                        <a:endParaRPr lang="zh-TW" altLang="en-US" sz="2800" dirty="0">
                          <a:solidFill>
                            <a:srgbClr val="E7822C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8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" altLang="zh-TW" sz="2800" dirty="0">
                            <a:solidFill>
                              <a:srgbClr val="E7822C"/>
                            </a:solidFill>
                            <a:latin typeface="+mn-lt"/>
                          </a:rPr>
                          <a:t>0.453608</a:t>
                        </a:r>
                        <a:endParaRPr lang="zh-TW" altLang="en-US" sz="2800" dirty="0">
                          <a:solidFill>
                            <a:srgbClr val="E7822C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8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2800" dirty="0">
                            <a:solidFill>
                              <a:srgbClr val="E7822C"/>
                            </a:solidFill>
                            <a:latin typeface="+mn-lt"/>
                          </a:rPr>
                          <a:t>0.845839</a:t>
                        </a:r>
                        <a:endParaRPr lang="zh-TW" altLang="en-US" sz="2800" dirty="0">
                          <a:solidFill>
                            <a:srgbClr val="E7822C"/>
                          </a:solidFill>
                          <a:latin typeface="+mn-lt"/>
                        </a:endParaRPr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437419131"/>
                    </a:ext>
                  </a:extLst>
                </a:tr>
              </a:tbl>
            </a:graphicData>
          </a:graphic>
        </p:graphicFrame>
      </p:grp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1CBEDF9A-29DA-6240-8F97-093FFD755849}"/>
              </a:ext>
            </a:extLst>
          </p:cNvPr>
          <p:cNvSpPr/>
          <p:nvPr/>
        </p:nvSpPr>
        <p:spPr>
          <a:xfrm>
            <a:off x="7863840" y="3208713"/>
            <a:ext cx="1679171" cy="53201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92C88D60-232E-B84C-813F-B941AD8729BB}"/>
              </a:ext>
            </a:extLst>
          </p:cNvPr>
          <p:cNvSpPr/>
          <p:nvPr/>
        </p:nvSpPr>
        <p:spPr>
          <a:xfrm>
            <a:off x="7866615" y="5705299"/>
            <a:ext cx="1679171" cy="53201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迴轉箭號 25">
            <a:extLst>
              <a:ext uri="{FF2B5EF4-FFF2-40B4-BE49-F238E27FC236}">
                <a16:creationId xmlns:a16="http://schemas.microsoft.com/office/drawing/2014/main" id="{A985CCED-8E40-AC4E-9F7D-304466B5D48C}"/>
              </a:ext>
            </a:extLst>
          </p:cNvPr>
          <p:cNvSpPr/>
          <p:nvPr/>
        </p:nvSpPr>
        <p:spPr>
          <a:xfrm rot="5400000">
            <a:off x="8999204" y="3937348"/>
            <a:ext cx="3167743" cy="1922448"/>
          </a:xfrm>
          <a:prstGeom prst="uturnArrow">
            <a:avLst>
              <a:gd name="adj1" fmla="val 12929"/>
              <a:gd name="adj2" fmla="val 25000"/>
              <a:gd name="adj3" fmla="val 31988"/>
              <a:gd name="adj4" fmla="val 4394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186802-C5DD-D745-A0A2-7D740C120B11}"/>
              </a:ext>
            </a:extLst>
          </p:cNvPr>
          <p:cNvSpPr txBox="1"/>
          <p:nvPr/>
        </p:nvSpPr>
        <p:spPr>
          <a:xfrm>
            <a:off x="10296387" y="4490005"/>
            <a:ext cx="132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+5%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08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Discussion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5A5E3FE-9433-BB4D-BCC7-40957DC0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8" y="1507514"/>
            <a:ext cx="11277600" cy="27813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AB0A2D9-EE31-D849-B5C0-691F7223D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8" y="4000500"/>
            <a:ext cx="1131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7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988631" y="3265701"/>
            <a:ext cx="10563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Conclusion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75150" y="2250038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PART 05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08451" y="4189031"/>
            <a:ext cx="772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Make a conclusion of this project.</a:t>
            </a:r>
          </a:p>
        </p:txBody>
      </p:sp>
    </p:spTree>
    <p:extLst>
      <p:ext uri="{BB962C8B-B14F-4D97-AF65-F5344CB8AC3E}">
        <p14:creationId xmlns:p14="http://schemas.microsoft.com/office/powerpoint/2010/main" val="3703330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1" y="560965"/>
            <a:ext cx="694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Conclusion</a:t>
            </a:r>
            <a:endParaRPr lang="en" altLang="zh-CN" sz="2800" b="1" dirty="0">
              <a:solidFill>
                <a:srgbClr val="5362A5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54800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We are usually provided data under bad condition.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Thus, we must do some pre-processing to the provided data,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either image data or numerical data.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It is not only for cleaning data, but also for improving the ability of model prediction.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Proper pre-processing is better for feature extraction.</a:t>
            </a:r>
          </a:p>
        </p:txBody>
      </p:sp>
    </p:spTree>
    <p:extLst>
      <p:ext uri="{BB962C8B-B14F-4D97-AF65-F5344CB8AC3E}">
        <p14:creationId xmlns:p14="http://schemas.microsoft.com/office/powerpoint/2010/main" val="396332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340846"/>
            <a:ext cx="12192000" cy="1653639"/>
            <a:chOff x="3935412" y="2340846"/>
            <a:chExt cx="4321175" cy="1653639"/>
          </a:xfrm>
        </p:grpSpPr>
        <p:sp>
          <p:nvSpPr>
            <p:cNvPr id="25" name="文本框 24"/>
            <p:cNvSpPr txBox="1"/>
            <p:nvPr/>
          </p:nvSpPr>
          <p:spPr>
            <a:xfrm>
              <a:off x="3935412" y="2340846"/>
              <a:ext cx="43211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Thanks for listening</a:t>
              </a:r>
              <a:endParaRPr lang="zh-CN" alt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063999" y="3575385"/>
              <a:ext cx="3962400" cy="0"/>
            </a:xfrm>
            <a:prstGeom prst="line">
              <a:avLst/>
            </a:prstGeom>
            <a:ln>
              <a:solidFill>
                <a:schemeClr val="accent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986211" y="3626185"/>
              <a:ext cx="42195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20504" y="3265701"/>
            <a:ext cx="5350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Introduction</a:t>
            </a:r>
            <a:endParaRPr lang="zh-CN" altLang="en-US" sz="5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5150" y="2250038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PART 01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08451" y="4189031"/>
            <a:ext cx="772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Illustrate the motivation and the purpose of our project.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Introduction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0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In Taiwan, more than two million people have diabetes.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Diabetes can cause many health complications.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	Ex: Diabetic nephropathy, diabetic retinopathy.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The eye is the window of the soul.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" altLang="zh-TW" dirty="0">
                <a:solidFill>
                  <a:srgbClr val="65C0D9"/>
                </a:solidFill>
              </a:rPr>
              <a:t>Millions of people suffer from diabetic retinopathy globally.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" altLang="zh-TW" dirty="0">
                <a:solidFill>
                  <a:srgbClr val="5362A5"/>
                </a:solidFill>
              </a:rPr>
              <a:t>The leading cause of blindness among working aged adults.</a:t>
            </a:r>
            <a:endParaRPr kumimoji="1" lang="zh-TW" altLang="en-US" dirty="0">
              <a:solidFill>
                <a:srgbClr val="5362A5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dirty="0">
              <a:solidFill>
                <a:srgbClr val="5362A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988631" y="3265701"/>
            <a:ext cx="10563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Materials &amp; Methodology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75150" y="2250038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PART 02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08451" y="4189031"/>
            <a:ext cx="772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Introduce the dataset and the methods we used.</a:t>
            </a:r>
          </a:p>
        </p:txBody>
      </p:sp>
    </p:spTree>
    <p:extLst>
      <p:ext uri="{BB962C8B-B14F-4D97-AF65-F5344CB8AC3E}">
        <p14:creationId xmlns:p14="http://schemas.microsoft.com/office/powerpoint/2010/main" val="217479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Materials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Aravind Eye Hospital in India hopes to detect and prevent this disease among people living in rural areas.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Aravind technicians travel to rural areas to capture images and then rely on highly trained doctors to review the images and provide diagnosis. </a:t>
            </a:r>
          </a:p>
        </p:txBody>
      </p:sp>
    </p:spTree>
    <p:extLst>
      <p:ext uri="{BB962C8B-B14F-4D97-AF65-F5344CB8AC3E}">
        <p14:creationId xmlns:p14="http://schemas.microsoft.com/office/powerpoint/2010/main" val="113349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Materials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Their goal is to scale their efforts through technology.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Gain the ability to automatically screen images for disease.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Provide information on how severe the condition may be.</a:t>
            </a:r>
          </a:p>
        </p:txBody>
      </p:sp>
    </p:spTree>
    <p:extLst>
      <p:ext uri="{BB962C8B-B14F-4D97-AF65-F5344CB8AC3E}">
        <p14:creationId xmlns:p14="http://schemas.microsoft.com/office/powerpoint/2010/main" val="272028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Methodology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We can spot on five things to know diabetic retinopathy.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1B3CE9-801A-6241-BA02-043F385DC29F}"/>
              </a:ext>
            </a:extLst>
          </p:cNvPr>
          <p:cNvSpPr txBox="1"/>
          <p:nvPr/>
        </p:nvSpPr>
        <p:spPr>
          <a:xfrm>
            <a:off x="8945744" y="4914809"/>
            <a:ext cx="150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動脈瘤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685B00E-0BC0-C34B-A3BA-7DFECD9B983D}"/>
              </a:ext>
            </a:extLst>
          </p:cNvPr>
          <p:cNvGrpSpPr/>
          <p:nvPr/>
        </p:nvGrpSpPr>
        <p:grpSpPr>
          <a:xfrm>
            <a:off x="1876691" y="2459874"/>
            <a:ext cx="8048327" cy="4020469"/>
            <a:chOff x="1876691" y="2459874"/>
            <a:chExt cx="8048327" cy="402046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BFFDA30-4FFD-874E-BE2D-B2DC6425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982" y="2459874"/>
              <a:ext cx="7658036" cy="4020469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7BAC731-6BEF-844C-ABEA-8C35CE5E234D}"/>
                </a:ext>
              </a:extLst>
            </p:cNvPr>
            <p:cNvSpPr txBox="1"/>
            <p:nvPr/>
          </p:nvSpPr>
          <p:spPr>
            <a:xfrm>
              <a:off x="2879997" y="3426290"/>
              <a:ext cx="1402915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67A2A23-C14F-5F46-8485-320076FB5C33}"/>
                </a:ext>
              </a:extLst>
            </p:cNvPr>
            <p:cNvSpPr txBox="1"/>
            <p:nvPr/>
          </p:nvSpPr>
          <p:spPr>
            <a:xfrm>
              <a:off x="2775222" y="5393203"/>
              <a:ext cx="1507690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53C98EF-F138-6C44-9792-4896CF6A9F91}"/>
                </a:ext>
              </a:extLst>
            </p:cNvPr>
            <p:cNvSpPr txBox="1"/>
            <p:nvPr/>
          </p:nvSpPr>
          <p:spPr>
            <a:xfrm>
              <a:off x="7882188" y="4893140"/>
              <a:ext cx="1057275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0548CA1-4522-654E-92BA-B96A0FB50E8B}"/>
                </a:ext>
              </a:extLst>
            </p:cNvPr>
            <p:cNvSpPr txBox="1"/>
            <p:nvPr/>
          </p:nvSpPr>
          <p:spPr>
            <a:xfrm>
              <a:off x="7854787" y="5365422"/>
              <a:ext cx="1741901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090633A-8D14-0940-9B2D-8EA75F97FE49}"/>
                </a:ext>
              </a:extLst>
            </p:cNvPr>
            <p:cNvSpPr txBox="1"/>
            <p:nvPr/>
          </p:nvSpPr>
          <p:spPr>
            <a:xfrm>
              <a:off x="2195774" y="3430506"/>
              <a:ext cx="150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出血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86368A7-4327-7D45-9CE0-4B00E7E736D3}"/>
                </a:ext>
              </a:extLst>
            </p:cNvPr>
            <p:cNvSpPr txBox="1"/>
            <p:nvPr/>
          </p:nvSpPr>
          <p:spPr>
            <a:xfrm>
              <a:off x="1876691" y="5398444"/>
              <a:ext cx="150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/>
                <a:t>滲出液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19B0CD0-B66A-164C-80EF-C9A2E2004B0A}"/>
                </a:ext>
              </a:extLst>
            </p:cNvPr>
            <p:cNvSpPr txBox="1"/>
            <p:nvPr/>
          </p:nvSpPr>
          <p:spPr>
            <a:xfrm>
              <a:off x="7934537" y="5777960"/>
              <a:ext cx="1619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棉絮狀滲出點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89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Methodology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內容版面配置區 22">
            <a:extLst>
              <a:ext uri="{FF2B5EF4-FFF2-40B4-BE49-F238E27FC236}">
                <a16:creationId xmlns:a16="http://schemas.microsoft.com/office/drawing/2014/main" id="{2A0B57D8-9C73-7242-B222-7150FFD4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5362A5"/>
                </a:solidFill>
              </a:rPr>
              <a:t>3662 training images and 1928 testing images.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TW" dirty="0">
                <a:solidFill>
                  <a:srgbClr val="65C0D9"/>
                </a:solidFill>
              </a:rPr>
              <a:t>Each image has been rated on a scale of 0 to 4.</a:t>
            </a:r>
          </a:p>
        </p:txBody>
      </p:sp>
      <p:graphicFrame>
        <p:nvGraphicFramePr>
          <p:cNvPr id="24" name="表格 5">
            <a:extLst>
              <a:ext uri="{FF2B5EF4-FFF2-40B4-BE49-F238E27FC236}">
                <a16:creationId xmlns:a16="http://schemas.microsoft.com/office/drawing/2014/main" id="{AB446367-AA7F-9847-9DB3-901519A56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93793"/>
              </p:ext>
            </p:extLst>
          </p:nvPr>
        </p:nvGraphicFramePr>
        <p:xfrm>
          <a:off x="3112168" y="3270135"/>
          <a:ext cx="5967664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3832">
                  <a:extLst>
                    <a:ext uri="{9D8B030D-6E8A-4147-A177-3AD203B41FA5}">
                      <a16:colId xmlns:a16="http://schemas.microsoft.com/office/drawing/2014/main" val="3202679498"/>
                    </a:ext>
                  </a:extLst>
                </a:gridCol>
                <a:gridCol w="2983832">
                  <a:extLst>
                    <a:ext uri="{9D8B030D-6E8A-4147-A177-3AD203B41FA5}">
                      <a16:colId xmlns:a16="http://schemas.microsoft.com/office/drawing/2014/main" val="1457462734"/>
                    </a:ext>
                  </a:extLst>
                </a:gridCol>
              </a:tblGrid>
              <a:tr h="251719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5362A5"/>
                          </a:solidFill>
                        </a:rPr>
                        <a:t>Label</a:t>
                      </a:r>
                      <a:endParaRPr lang="zh-TW" altLang="en-US" sz="2800" dirty="0">
                        <a:solidFill>
                          <a:srgbClr val="5362A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5362A5"/>
                          </a:solidFill>
                        </a:rPr>
                        <a:t>Stage</a:t>
                      </a:r>
                      <a:endParaRPr lang="zh-TW" altLang="en-US" sz="2800" dirty="0">
                        <a:solidFill>
                          <a:srgbClr val="5362A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6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65C0D9"/>
                          </a:solidFill>
                        </a:rPr>
                        <a:t>0</a:t>
                      </a:r>
                      <a:endParaRPr lang="zh-TW" altLang="en-US" sz="2800" dirty="0">
                        <a:solidFill>
                          <a:srgbClr val="65C0D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65C0D9"/>
                          </a:solidFill>
                        </a:rPr>
                        <a:t>No DR</a:t>
                      </a:r>
                      <a:endParaRPr lang="zh-TW" altLang="en-US" sz="2800" dirty="0">
                        <a:solidFill>
                          <a:srgbClr val="65C0D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22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5362A5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5362A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5362A5"/>
                          </a:solidFill>
                        </a:rPr>
                        <a:t>Mild</a:t>
                      </a:r>
                      <a:endParaRPr lang="zh-TW" altLang="en-US" sz="2800" dirty="0">
                        <a:solidFill>
                          <a:srgbClr val="5362A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490958"/>
                  </a:ext>
                </a:extLst>
              </a:tr>
              <a:tr h="51371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65C0D9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65C0D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65C0D9"/>
                          </a:solidFill>
                        </a:rPr>
                        <a:t>Moderate</a:t>
                      </a:r>
                      <a:endParaRPr lang="zh-TW" altLang="en-US" sz="2800" dirty="0">
                        <a:solidFill>
                          <a:srgbClr val="65C0D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34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5362A5"/>
                          </a:solidFill>
                        </a:rPr>
                        <a:t>3</a:t>
                      </a:r>
                      <a:endParaRPr lang="zh-TW" altLang="en-US" sz="2800" dirty="0">
                        <a:solidFill>
                          <a:srgbClr val="5362A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5362A5"/>
                          </a:solidFill>
                        </a:rPr>
                        <a:t>Severe</a:t>
                      </a:r>
                      <a:endParaRPr lang="zh-TW" altLang="en-US" sz="2800" dirty="0">
                        <a:solidFill>
                          <a:srgbClr val="5362A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56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65C0D9"/>
                          </a:solidFill>
                        </a:rPr>
                        <a:t>4</a:t>
                      </a:r>
                      <a:endParaRPr lang="zh-TW" altLang="en-US" sz="2800" dirty="0">
                        <a:solidFill>
                          <a:srgbClr val="65C0D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sz="2800" b="0" u="none" strike="noStrike" kern="1200" dirty="0">
                          <a:solidFill>
                            <a:srgbClr val="65C0D9"/>
                          </a:solidFill>
                          <a:effectLst/>
                        </a:rPr>
                        <a:t>Proliferative DR</a:t>
                      </a:r>
                      <a:endParaRPr lang="zh-TW" altLang="en-US" sz="2800" dirty="0">
                        <a:solidFill>
                          <a:srgbClr val="65C0D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26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42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62A5"/>
      </a:accent1>
      <a:accent2>
        <a:srgbClr val="69C6E1"/>
      </a:accent2>
      <a:accent3>
        <a:srgbClr val="5362A5"/>
      </a:accent3>
      <a:accent4>
        <a:srgbClr val="69C6E1"/>
      </a:accent4>
      <a:accent5>
        <a:srgbClr val="5362A5"/>
      </a:accent5>
      <a:accent6>
        <a:srgbClr val="69C6E1"/>
      </a:accent6>
      <a:hlink>
        <a:srgbClr val="5362A5"/>
      </a:hlink>
      <a:folHlink>
        <a:srgbClr val="69C6E1"/>
      </a:folHlink>
    </a:clrScheme>
    <a:fontScheme name="cmogn1m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765</Words>
  <Application>Microsoft Macintosh PowerPoint</Application>
  <PresentationFormat>寬螢幕</PresentationFormat>
  <Paragraphs>173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月度工作总结</dc:title>
  <dc:creator>第一PPT</dc:creator>
  <cp:keywords>www.1ppt.com</cp:keywords>
  <dc:description>www.1ppt.com</dc:description>
  <cp:lastModifiedBy>大昕 楊</cp:lastModifiedBy>
  <cp:revision>81</cp:revision>
  <dcterms:created xsi:type="dcterms:W3CDTF">2017-05-19T09:35:00Z</dcterms:created>
  <dcterms:modified xsi:type="dcterms:W3CDTF">2021-06-13T12:20:31Z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